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16"/>
  </p:notesMasterIdLst>
  <p:sldIdLst>
    <p:sldId id="264" r:id="rId2"/>
    <p:sldId id="263" r:id="rId3"/>
    <p:sldId id="265" r:id="rId4"/>
    <p:sldId id="266" r:id="rId5"/>
    <p:sldId id="268" r:id="rId6"/>
    <p:sldId id="269" r:id="rId7"/>
    <p:sldId id="270" r:id="rId8"/>
    <p:sldId id="271" r:id="rId9"/>
    <p:sldId id="278" r:id="rId10"/>
    <p:sldId id="272" r:id="rId11"/>
    <p:sldId id="273" r:id="rId12"/>
    <p:sldId id="274" r:id="rId13"/>
    <p:sldId id="275" r:id="rId14"/>
    <p:sldId id="276" r:id="rId15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B93"/>
    <a:srgbClr val="083B93"/>
    <a:srgbClr val="1331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32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30B9A-1709-462E-B29C-4620C3ADEF20}" type="datetimeFigureOut">
              <a:rPr lang="en-NZ" smtClean="0"/>
              <a:t>8/05/2014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187B4-AFAE-43C7-8D40-CC68AFC0ED1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85760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These next ##</a:t>
            </a:r>
            <a:r>
              <a:rPr lang="en-NZ" baseline="0" dirty="0" smtClean="0"/>
              <a:t> slides look at the housing situation in both greater Christchurch and nationally.</a:t>
            </a:r>
          </a:p>
          <a:p>
            <a:r>
              <a:rPr lang="en-NZ" baseline="0" dirty="0" smtClean="0"/>
              <a:t>First  a brief look at ChCh housing situation pre-earthquake. 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187B4-AFAE-43C7-8D40-CC68AFC0ED19}" type="slidenum">
              <a:rPr lang="en-NZ" smtClean="0"/>
              <a:t>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58152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dirty="0" smtClean="0"/>
              <a:t>Less rental stock available on market  - the number of bonds lodged has fallen 20% to the lowest level since 1998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187B4-AFAE-43C7-8D40-CC68AFC0ED19}" type="slidenum">
              <a:rPr lang="en-NZ" smtClean="0"/>
              <a:t>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70761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dirty="0" smtClean="0"/>
              <a:t>Less rental stock available on market  - the number of bonds lodged has fallen 20% to the lowest level since 1998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187B4-AFAE-43C7-8D40-CC68AFC0ED19}" type="slidenum">
              <a:rPr lang="en-NZ" smtClean="0"/>
              <a:t>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70761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814835"/>
            <a:ext cx="6693227" cy="3972088"/>
          </a:xfrm>
        </p:spPr>
        <p:txBody>
          <a:bodyPr anchor="t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84955" y="5985323"/>
            <a:ext cx="919163" cy="449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500" cap="all">
                <a:solidFill>
                  <a:srgbClr val="7F7F7F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636979" y="5987969"/>
            <a:ext cx="919163" cy="449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500" cap="all">
                <a:solidFill>
                  <a:srgbClr val="7F7F7F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708542" y="5985323"/>
            <a:ext cx="919163" cy="449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500" cap="all">
                <a:solidFill>
                  <a:srgbClr val="7F7F7F"/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601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501" y="813277"/>
            <a:ext cx="7022653" cy="2859954"/>
          </a:xfrm>
        </p:spPr>
        <p:txBody>
          <a:bodyPr anchor="t"/>
          <a:lstStyle>
            <a:lvl1pPr algn="l">
              <a:defRPr sz="6000" b="1" cap="none">
                <a:solidFill>
                  <a:srgbClr val="FFFFFF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87338" y="4211230"/>
            <a:ext cx="2044700" cy="99060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 cap="all">
                <a:solidFill>
                  <a:srgbClr val="7F7F7F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455564" y="4211230"/>
            <a:ext cx="2044700" cy="99060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 cap="all">
                <a:solidFill>
                  <a:srgbClr val="7F7F7F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623790" y="4211230"/>
            <a:ext cx="2044700" cy="99060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 cap="all">
                <a:solidFill>
                  <a:srgbClr val="7F7F7F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792017" y="4211230"/>
            <a:ext cx="2044700" cy="99060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 cap="all">
                <a:solidFill>
                  <a:srgbClr val="7F7F7F"/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6155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616" y="1600200"/>
            <a:ext cx="7229230" cy="3935697"/>
          </a:xfrm>
        </p:spPr>
        <p:txBody>
          <a:bodyPr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0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2616" y="1600201"/>
            <a:ext cx="4487984" cy="3955236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dirty="0" smtClean="0"/>
              <a:t>Click to edit Master text styles</a:t>
            </a:r>
          </a:p>
          <a:p>
            <a:pPr lvl="1"/>
            <a:r>
              <a:rPr lang="mi-NZ" dirty="0" smtClean="0"/>
              <a:t>Second level</a:t>
            </a:r>
          </a:p>
          <a:p>
            <a:pPr lvl="2"/>
            <a:r>
              <a:rPr lang="mi-NZ" dirty="0" smtClean="0"/>
              <a:t>Third level</a:t>
            </a:r>
          </a:p>
          <a:p>
            <a:pPr lvl="3"/>
            <a:r>
              <a:rPr lang="mi-NZ" dirty="0" smtClean="0"/>
              <a:t>Fourth level</a:t>
            </a:r>
          </a:p>
          <a:p>
            <a:pPr lvl="4"/>
            <a:r>
              <a:rPr lang="mi-NZ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238875" y="1600200"/>
            <a:ext cx="2625725" cy="3954463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60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655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582616" y="1589088"/>
            <a:ext cx="4558975" cy="4024312"/>
          </a:xfrm>
        </p:spPr>
        <p:txBody>
          <a:bodyPr/>
          <a:lstStyle/>
          <a:p>
            <a:pPr lvl="0"/>
            <a:r>
              <a:rPr lang="mi-NZ" dirty="0" smtClean="0"/>
              <a:t>Click to edit Master text styles</a:t>
            </a:r>
          </a:p>
          <a:p>
            <a:pPr lvl="1"/>
            <a:r>
              <a:rPr lang="mi-NZ" dirty="0" smtClean="0"/>
              <a:t>Second level</a:t>
            </a:r>
          </a:p>
          <a:p>
            <a:pPr lvl="2"/>
            <a:r>
              <a:rPr lang="mi-NZ" dirty="0" smtClean="0"/>
              <a:t>Third level</a:t>
            </a:r>
          </a:p>
          <a:p>
            <a:pPr lvl="3"/>
            <a:r>
              <a:rPr lang="mi-NZ" dirty="0" smtClean="0"/>
              <a:t>Fourth level</a:t>
            </a:r>
          </a:p>
          <a:p>
            <a:pPr lvl="4"/>
            <a:r>
              <a:rPr lang="mi-NZ" dirty="0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330950" y="1589088"/>
            <a:ext cx="2533650" cy="1933575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 cap="all">
                <a:solidFill>
                  <a:srgbClr val="7F7F7F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330950" y="3679825"/>
            <a:ext cx="2533650" cy="1933575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 cap="all">
                <a:solidFill>
                  <a:srgbClr val="7F7F7F"/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521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582616" y="1622425"/>
            <a:ext cx="7281984" cy="3984625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 cap="all">
                <a:solidFill>
                  <a:srgbClr val="7F7F7F"/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4163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3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00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582738" y="274638"/>
            <a:ext cx="72739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82738" y="1600200"/>
            <a:ext cx="72739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A3B93"/>
          </a:solidFill>
          <a:latin typeface="Arial Unicode MS"/>
          <a:ea typeface="MS PGothic" pitchFamily="34" charset="-128"/>
          <a:cs typeface="Arial Unicode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A3B93"/>
          </a:solidFill>
          <a:latin typeface="Arial Unicode MS" charset="0"/>
          <a:ea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A3B93"/>
          </a:solidFill>
          <a:latin typeface="Arial Unicode MS" charset="0"/>
          <a:ea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A3B93"/>
          </a:solidFill>
          <a:latin typeface="Arial Unicode MS" charset="0"/>
          <a:ea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A3B93"/>
          </a:solidFill>
          <a:latin typeface="Arial Unicode MS" charset="0"/>
          <a:ea typeface="MS PGothic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0A3B93"/>
          </a:solidFill>
          <a:latin typeface="Arial Unicode MS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0A3B93"/>
          </a:solidFill>
          <a:latin typeface="Arial Unicode MS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0A3B93"/>
          </a:solidFill>
          <a:latin typeface="Arial Unicode MS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0A3B93"/>
          </a:solidFill>
          <a:latin typeface="Arial Unicode MS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A3B93"/>
          </a:solidFill>
          <a:latin typeface="Arial Unicode MS"/>
          <a:ea typeface="MS PGothic" pitchFamily="34" charset="-128"/>
          <a:cs typeface="Arial Unicode MS"/>
        </a:defRPr>
      </a:lvl1pPr>
      <a:lvl2pPr marL="625475" indent="-2667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 Unicode MS"/>
          <a:ea typeface="MS PGothic" pitchFamily="34" charset="-128"/>
          <a:cs typeface="Arial Unicode MS"/>
        </a:defRPr>
      </a:lvl2pPr>
      <a:lvl3pPr marL="985838" indent="-269875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1600" kern="1200">
          <a:solidFill>
            <a:srgbClr val="7F7F7F"/>
          </a:solidFill>
          <a:latin typeface="Arial Unicode MS"/>
          <a:ea typeface="MS PGothic" pitchFamily="34" charset="-128"/>
          <a:cs typeface="Arial Unicode MS"/>
        </a:defRPr>
      </a:lvl3pPr>
      <a:lvl4pPr marL="1341438" indent="-26670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1400" kern="1200">
          <a:solidFill>
            <a:srgbClr val="7F7F7F"/>
          </a:solidFill>
          <a:latin typeface="Arial Unicode MS"/>
          <a:ea typeface="MS PGothic" pitchFamily="34" charset="-128"/>
          <a:cs typeface="Arial Unicode MS"/>
        </a:defRPr>
      </a:lvl4pPr>
      <a:lvl5pPr marL="1790700" indent="-26670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1200" kern="1200">
          <a:solidFill>
            <a:srgbClr val="7F7F7F"/>
          </a:solidFill>
          <a:latin typeface="Arial Unicode MS"/>
          <a:ea typeface="MS PGothic" pitchFamily="34" charset="-128"/>
          <a:cs typeface="Arial Unicode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6"/>
          <p:cNvSpPr>
            <a:spLocks noGrp="1"/>
          </p:cNvSpPr>
          <p:nvPr>
            <p:ph type="ctrTitle"/>
          </p:nvPr>
        </p:nvSpPr>
        <p:spPr>
          <a:xfrm>
            <a:off x="685800" y="814388"/>
            <a:ext cx="6692900" cy="3971925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Arial Unicode MS" pitchFamily="34" charset="-128"/>
              </a:rPr>
              <a:t>Housing Recovery </a:t>
            </a:r>
            <a:br>
              <a:rPr lang="en-US" dirty="0" smtClean="0">
                <a:latin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</a:rPr>
              <a:t/>
            </a:r>
            <a:br>
              <a:rPr lang="en-US" dirty="0" smtClean="0">
                <a:latin typeface="Arial Unicode MS" pitchFamily="34" charset="-128"/>
              </a:rPr>
            </a:br>
            <a:r>
              <a:rPr lang="en-US" sz="2400" dirty="0" smtClean="0">
                <a:latin typeface="Arial Unicode MS" pitchFamily="34" charset="-128"/>
              </a:rPr>
              <a:t>Presentation to</a:t>
            </a:r>
            <a:r>
              <a:rPr lang="en-US" sz="2400" dirty="0">
                <a:latin typeface="Arial Unicode MS" pitchFamily="34" charset="-128"/>
              </a:rPr>
              <a:t/>
            </a:r>
            <a:br>
              <a:rPr lang="en-US" sz="2400" dirty="0">
                <a:latin typeface="Arial Unicode MS" pitchFamily="34" charset="-128"/>
              </a:rPr>
            </a:br>
            <a:r>
              <a:rPr lang="en-US" sz="2400" dirty="0" smtClean="0">
                <a:latin typeface="Arial Unicode MS" pitchFamily="34" charset="-128"/>
              </a:rPr>
              <a:t>Community and Public Health </a:t>
            </a:r>
            <a:br>
              <a:rPr lang="en-US" sz="2400" dirty="0" smtClean="0">
                <a:latin typeface="Arial Unicode MS" pitchFamily="34" charset="-128"/>
              </a:rPr>
            </a:br>
            <a:r>
              <a:rPr lang="en-US" sz="2400" dirty="0" smtClean="0">
                <a:latin typeface="Arial Unicode MS" pitchFamily="34" charset="-128"/>
              </a:rPr>
              <a:t>Advisory Committee</a:t>
            </a:r>
            <a:br>
              <a:rPr lang="en-US" sz="2400" dirty="0" smtClean="0">
                <a:latin typeface="Arial Unicode MS" pitchFamily="34" charset="-128"/>
              </a:rPr>
            </a:br>
            <a:r>
              <a:rPr lang="en-US" sz="2400" dirty="0" smtClean="0">
                <a:latin typeface="Arial Unicode MS" pitchFamily="34" charset="-128"/>
              </a:rPr>
              <a:t/>
            </a:r>
            <a:br>
              <a:rPr lang="en-US" sz="2400" dirty="0" smtClean="0">
                <a:latin typeface="Arial Unicode MS" pitchFamily="34" charset="-128"/>
              </a:rPr>
            </a:br>
            <a:r>
              <a:rPr lang="en-US" sz="2400" dirty="0" smtClean="0">
                <a:latin typeface="Arial Unicode MS" pitchFamily="34" charset="-128"/>
              </a:rPr>
              <a:t>29 April 2014</a:t>
            </a:r>
          </a:p>
        </p:txBody>
      </p:sp>
      <p:sp>
        <p:nvSpPr>
          <p:cNvPr id="409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584325" y="5984875"/>
            <a:ext cx="919163" cy="449263"/>
          </a:xfrm>
        </p:spPr>
      </p:sp>
      <p:sp>
        <p:nvSpPr>
          <p:cNvPr id="409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636838" y="5988050"/>
            <a:ext cx="919162" cy="449263"/>
          </a:xfrm>
        </p:spPr>
      </p:sp>
      <p:sp>
        <p:nvSpPr>
          <p:cNvPr id="410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708400" y="5984875"/>
            <a:ext cx="919163" cy="449263"/>
          </a:xfrm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Arial Unicode MS" pitchFamily="34" charset="-128"/>
              </a:rPr>
              <a:t>Issue Two: </a:t>
            </a:r>
            <a:br>
              <a:rPr lang="en-US" sz="3200" dirty="0" smtClean="0">
                <a:latin typeface="Arial Unicode MS" pitchFamily="34" charset="-128"/>
              </a:rPr>
            </a:br>
            <a:r>
              <a:rPr lang="en-US" sz="3200" dirty="0" smtClean="0">
                <a:latin typeface="Arial Unicode MS" pitchFamily="34" charset="-128"/>
              </a:rPr>
              <a:t>Housing for most vulnerable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1582738" y="1600200"/>
            <a:ext cx="7229475" cy="393541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Unicode MS" pitchFamily="34" charset="-128"/>
              </a:rPr>
              <a:t>Issue: less social housing and low cost private rental housing available.  Increased stress, housing-related poverty, overcrowding , homelessness.</a:t>
            </a:r>
          </a:p>
          <a:p>
            <a:pPr eaLnBrk="1" hangingPunct="1"/>
            <a:r>
              <a:rPr lang="en-US" dirty="0" smtClean="0">
                <a:latin typeface="Arial Unicode MS" pitchFamily="34" charset="-128"/>
              </a:rPr>
              <a:t>Evidence: </a:t>
            </a:r>
          </a:p>
          <a:p>
            <a:pPr lvl="1" eaLnBrk="1" hangingPunct="1"/>
            <a:r>
              <a:rPr lang="en-US" dirty="0" smtClean="0">
                <a:latin typeface="Arial Unicode MS" pitchFamily="34" charset="-128"/>
              </a:rPr>
              <a:t>Loss of stock: at least 250 rooms in private inner city boarding houses lost, reduced stock for HNZC and CCC. </a:t>
            </a:r>
          </a:p>
          <a:p>
            <a:pPr lvl="1" eaLnBrk="1" hangingPunct="1"/>
            <a:r>
              <a:rPr lang="en-US" dirty="0" smtClean="0">
                <a:latin typeface="Arial Unicode MS" pitchFamily="34" charset="-128"/>
              </a:rPr>
              <a:t>Increased demand: HNZC wait list is now close to 500 for people in A priority (urgent, serious need) and B priority (serious need).  CCC wait list in mid-200s. </a:t>
            </a:r>
          </a:p>
        </p:txBody>
      </p:sp>
    </p:spTree>
    <p:extLst>
      <p:ext uri="{BB962C8B-B14F-4D97-AF65-F5344CB8AC3E}">
        <p14:creationId xmlns:p14="http://schemas.microsoft.com/office/powerpoint/2010/main" val="2201249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 Unicode MS" pitchFamily="34" charset="-128"/>
              </a:rPr>
              <a:t>Housing for most vulnerable (2)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1582738" y="1600200"/>
            <a:ext cx="7229475" cy="393541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Unicode MS" pitchFamily="34" charset="-128"/>
              </a:rPr>
              <a:t>Agency responses:</a:t>
            </a:r>
          </a:p>
          <a:p>
            <a:pPr lvl="1" eaLnBrk="1" hangingPunct="1"/>
            <a:r>
              <a:rPr lang="en-US" dirty="0" smtClean="0">
                <a:latin typeface="Arial Unicode MS" pitchFamily="34" charset="-128"/>
              </a:rPr>
              <a:t>HNZC – building 700 new state houses by December 2015. Bringing 300 damaged houses back into use by December 2014. </a:t>
            </a:r>
          </a:p>
          <a:p>
            <a:pPr lvl="1" eaLnBrk="1" hangingPunct="1"/>
            <a:r>
              <a:rPr lang="en-US" dirty="0" smtClean="0">
                <a:latin typeface="Arial Unicode MS" pitchFamily="34" charset="-128"/>
              </a:rPr>
              <a:t>CCC – will repair or replace lost stock by June 2016</a:t>
            </a:r>
          </a:p>
          <a:p>
            <a:pPr lvl="1" eaLnBrk="1" hangingPunct="1"/>
            <a:r>
              <a:rPr lang="en-US" dirty="0" smtClean="0">
                <a:latin typeface="Arial Unicode MS" pitchFamily="34" charset="-128"/>
              </a:rPr>
              <a:t>MBIE – funding for NGO social housing providers increased – with 126 dwellings funded</a:t>
            </a:r>
          </a:p>
          <a:p>
            <a:pPr lvl="1" eaLnBrk="1" hangingPunct="1"/>
            <a:r>
              <a:rPr lang="en-US" dirty="0" smtClean="0">
                <a:latin typeface="Arial Unicode MS" pitchFamily="34" charset="-128"/>
              </a:rPr>
              <a:t>MSD – now doing needs assessment for state housing </a:t>
            </a:r>
            <a:endParaRPr lang="en-US" dirty="0">
              <a:latin typeface="Arial Unicode MS" pitchFamily="34" charset="-128"/>
            </a:endParaRPr>
          </a:p>
          <a:p>
            <a:pPr eaLnBrk="1" hangingPunct="1"/>
            <a:r>
              <a:rPr lang="en-US" sz="2000" dirty="0" smtClean="0">
                <a:latin typeface="Arial Unicode MS" pitchFamily="34" charset="-128"/>
              </a:rPr>
              <a:t>Forecast: will get worse before gets better – expect HNZC wait list to increase in short-term.  By December 2015 HNZC wait list should have reduced to pre-earthquake levels </a:t>
            </a:r>
          </a:p>
        </p:txBody>
      </p:sp>
    </p:spTree>
    <p:extLst>
      <p:ext uri="{BB962C8B-B14F-4D97-AF65-F5344CB8AC3E}">
        <p14:creationId xmlns:p14="http://schemas.microsoft.com/office/powerpoint/2010/main" val="2201249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 Unicode MS" pitchFamily="34" charset="-128"/>
              </a:rPr>
              <a:t>Damaged land and houses/quality 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1582738" y="1600200"/>
            <a:ext cx="7229475" cy="393541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Unicode MS" pitchFamily="34" charset="-128"/>
              </a:rPr>
              <a:t>Issue: people living in damaged houses and facing their 4th winter; damaged land leading to flooding; health impacts from living in damaged housing and with damaged land</a:t>
            </a:r>
          </a:p>
          <a:p>
            <a:pPr eaLnBrk="1" hangingPunct="1"/>
            <a:r>
              <a:rPr lang="en-US" dirty="0" smtClean="0">
                <a:latin typeface="Arial Unicode MS" pitchFamily="34" charset="-128"/>
              </a:rPr>
              <a:t>Evidence: </a:t>
            </a:r>
          </a:p>
          <a:p>
            <a:pPr lvl="1" eaLnBrk="1" hangingPunct="1"/>
            <a:r>
              <a:rPr lang="en-US" dirty="0" smtClean="0">
                <a:latin typeface="Arial Unicode MS" pitchFamily="34" charset="-128"/>
              </a:rPr>
              <a:t>rate of repairs/rebuilds reported by insurers and EQC is slowing; </a:t>
            </a:r>
          </a:p>
          <a:p>
            <a:pPr lvl="1" eaLnBrk="1" hangingPunct="1"/>
            <a:r>
              <a:rPr lang="en-US" dirty="0" smtClean="0">
                <a:latin typeface="Arial Unicode MS" pitchFamily="34" charset="-128"/>
              </a:rPr>
              <a:t>people identified through the Let’s Find and Fix campaign; </a:t>
            </a:r>
          </a:p>
          <a:p>
            <a:pPr lvl="1" eaLnBrk="1" hangingPunct="1"/>
            <a:r>
              <a:rPr lang="en-US" dirty="0" smtClean="0">
                <a:latin typeface="Arial Unicode MS" pitchFamily="34" charset="-128"/>
              </a:rPr>
              <a:t>complaints about insurance settlement process received via the Residential Advisory Service </a:t>
            </a:r>
          </a:p>
          <a:p>
            <a:pPr eaLnBrk="1" hangingPunct="1"/>
            <a:endParaRPr lang="en-US" dirty="0" smtClean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1249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>
          <a:xfrm>
            <a:off x="1246982" y="274638"/>
            <a:ext cx="7897018" cy="87153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Unicode MS" pitchFamily="34" charset="-128"/>
              </a:rPr>
              <a:t>Damaged houses/quality (2)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1582738" y="1600200"/>
            <a:ext cx="7229475" cy="435768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Unicode MS" pitchFamily="34" charset="-128"/>
              </a:rPr>
              <a:t>Agency responses</a:t>
            </a:r>
          </a:p>
          <a:p>
            <a:pPr lvl="1" eaLnBrk="1" hangingPunct="1"/>
            <a:r>
              <a:rPr lang="en-US" dirty="0" smtClean="0">
                <a:latin typeface="Arial Unicode MS" pitchFamily="34" charset="-128"/>
              </a:rPr>
              <a:t>CERA – Residential Advisory Service, Winter Make it Right, supporting Find and Fix, working with insurers on roadblocks</a:t>
            </a:r>
          </a:p>
          <a:p>
            <a:pPr lvl="1" eaLnBrk="1" hangingPunct="1"/>
            <a:r>
              <a:rPr lang="en-US" dirty="0" smtClean="0">
                <a:latin typeface="Arial Unicode MS" pitchFamily="34" charset="-128"/>
              </a:rPr>
              <a:t>HNZC – repairing 5000 houses by December 2015. Will take opportunity to undertake other improvements at same time. </a:t>
            </a:r>
          </a:p>
          <a:p>
            <a:pPr lvl="1" eaLnBrk="1" hangingPunct="1"/>
            <a:r>
              <a:rPr lang="en-US" dirty="0" smtClean="0">
                <a:latin typeface="Arial Unicode MS" pitchFamily="34" charset="-128"/>
              </a:rPr>
              <a:t>MBIE, CERA supporting Build Back Smarter pilot</a:t>
            </a:r>
          </a:p>
          <a:p>
            <a:pPr lvl="1" eaLnBrk="1" hangingPunct="1"/>
            <a:r>
              <a:rPr lang="en-US" dirty="0" smtClean="0">
                <a:latin typeface="Arial Unicode MS" pitchFamily="34" charset="-128"/>
              </a:rPr>
              <a:t>MBIE – technical guidance for repairs</a:t>
            </a:r>
          </a:p>
          <a:p>
            <a:pPr lvl="1" eaLnBrk="1" hangingPunct="1"/>
            <a:r>
              <a:rPr lang="en-US" dirty="0" smtClean="0">
                <a:latin typeface="Arial Unicode MS" pitchFamily="34" charset="-128"/>
              </a:rPr>
              <a:t>CCC – lead on flooding </a:t>
            </a:r>
          </a:p>
          <a:p>
            <a:pPr eaLnBrk="1" hangingPunct="1"/>
            <a:r>
              <a:rPr lang="en-US" dirty="0" smtClean="0">
                <a:latin typeface="Arial Unicode MS" pitchFamily="34" charset="-128"/>
              </a:rPr>
              <a:t>Forecast: </a:t>
            </a:r>
          </a:p>
          <a:p>
            <a:pPr lvl="1" eaLnBrk="1" hangingPunct="1"/>
            <a:r>
              <a:rPr lang="en-US" dirty="0" smtClean="0">
                <a:latin typeface="Arial Unicode MS" pitchFamily="34" charset="-128"/>
              </a:rPr>
              <a:t>EQC completion date end 2014, private insurers 2016/17 </a:t>
            </a:r>
          </a:p>
          <a:p>
            <a:pPr lvl="1" eaLnBrk="1" hangingPunct="1"/>
            <a:r>
              <a:rPr lang="en-US" dirty="0" smtClean="0">
                <a:latin typeface="Arial Unicode MS" pitchFamily="34" charset="-128"/>
              </a:rPr>
              <a:t>May be issues with quality of some repairs, however overall housing stock quality should improve</a:t>
            </a:r>
          </a:p>
          <a:p>
            <a:pPr lvl="1" eaLnBrk="1" hangingPunct="1"/>
            <a:r>
              <a:rPr lang="en-US" dirty="0" smtClean="0">
                <a:latin typeface="Arial Unicode MS" pitchFamily="34" charset="-128"/>
              </a:rPr>
              <a:t>Land issues will take time to resolve </a:t>
            </a:r>
          </a:p>
        </p:txBody>
      </p:sp>
    </p:spTree>
    <p:extLst>
      <p:ext uri="{BB962C8B-B14F-4D97-AF65-F5344CB8AC3E}">
        <p14:creationId xmlns:p14="http://schemas.microsoft.com/office/powerpoint/2010/main" val="439212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 Unicode MS" pitchFamily="34" charset="-128"/>
              </a:rPr>
              <a:t>Discussion and Questions 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1582738" y="1600200"/>
            <a:ext cx="7229475" cy="393541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Unicode MS" pitchFamily="34" charset="-128"/>
              </a:rPr>
              <a:t>What issues are concerning you most about housing in greater Christchurch?</a:t>
            </a:r>
          </a:p>
          <a:p>
            <a:pPr eaLnBrk="1" hangingPunct="1"/>
            <a:r>
              <a:rPr lang="en-US" dirty="0" smtClean="0">
                <a:latin typeface="Arial Unicode MS" pitchFamily="34" charset="-128"/>
              </a:rPr>
              <a:t>What other actions could Government or local government undertake? </a:t>
            </a:r>
          </a:p>
        </p:txBody>
      </p:sp>
    </p:spTree>
    <p:extLst>
      <p:ext uri="{BB962C8B-B14F-4D97-AF65-F5344CB8AC3E}">
        <p14:creationId xmlns:p14="http://schemas.microsoft.com/office/powerpoint/2010/main" val="43921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 Unicode MS" pitchFamily="34" charset="-128"/>
              </a:rPr>
              <a:t>Today’s presentation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1582738" y="1600200"/>
            <a:ext cx="7229475" cy="393541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Unicode MS" pitchFamily="34" charset="-128"/>
              </a:rPr>
              <a:t>Provide an overview of pre-and post earthquake</a:t>
            </a:r>
          </a:p>
          <a:p>
            <a:pPr eaLnBrk="1" hangingPunct="1"/>
            <a:r>
              <a:rPr lang="en-US" dirty="0" smtClean="0">
                <a:latin typeface="Arial Unicode MS" pitchFamily="34" charset="-128"/>
              </a:rPr>
              <a:t>Will look at the major housing issues now for greater Christchurch</a:t>
            </a:r>
          </a:p>
          <a:p>
            <a:pPr eaLnBrk="1" hangingPunct="1"/>
            <a:r>
              <a:rPr lang="en-US" dirty="0" smtClean="0">
                <a:latin typeface="Arial Unicode MS" pitchFamily="34" charset="-128"/>
              </a:rPr>
              <a:t>Outline CERA and MBIE’s roles and agency responses</a:t>
            </a:r>
          </a:p>
          <a:p>
            <a:pPr eaLnBrk="1" hangingPunct="1"/>
            <a:r>
              <a:rPr lang="en-US" dirty="0" smtClean="0">
                <a:latin typeface="Arial Unicode MS" pitchFamily="34" charset="-128"/>
              </a:rPr>
              <a:t>Discuss what else could be done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 Unicode MS" pitchFamily="34" charset="-128"/>
              </a:rPr>
              <a:t>Housing Overview - Christchurch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1582738" y="1600200"/>
            <a:ext cx="7229475" cy="39354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latin typeface="Arial Unicode MS" pitchFamily="34" charset="-128"/>
              </a:rPr>
              <a:t>In Greater Christchurch prior to the earthquakes: </a:t>
            </a:r>
          </a:p>
          <a:p>
            <a:pPr lvl="0"/>
            <a:r>
              <a:rPr lang="en-NZ" dirty="0"/>
              <a:t>About 190,000 dwellings in greater Christchurch</a:t>
            </a:r>
          </a:p>
          <a:p>
            <a:pPr lvl="0"/>
            <a:r>
              <a:rPr lang="en-NZ" dirty="0"/>
              <a:t>Around one-third in the rental market</a:t>
            </a:r>
          </a:p>
          <a:p>
            <a:pPr lvl="0"/>
            <a:r>
              <a:rPr lang="en-NZ" dirty="0"/>
              <a:t>60% of new tenancies rented for less than $300 a week</a:t>
            </a:r>
          </a:p>
          <a:p>
            <a:pPr eaLnBrk="1" hangingPunct="1"/>
            <a:r>
              <a:rPr lang="en-US" dirty="0" smtClean="0">
                <a:latin typeface="Arial Unicode MS" pitchFamily="34" charset="-128"/>
              </a:rPr>
              <a:t>Social housing numbers – 2600 CCC and 6000 HNZC plus several hundred NGO </a:t>
            </a:r>
          </a:p>
        </p:txBody>
      </p:sp>
    </p:spTree>
    <p:extLst>
      <p:ext uri="{BB962C8B-B14F-4D97-AF65-F5344CB8AC3E}">
        <p14:creationId xmlns:p14="http://schemas.microsoft.com/office/powerpoint/2010/main" val="2075334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Arial Unicode MS" pitchFamily="34" charset="-128"/>
              </a:rPr>
              <a:t>Housing Overview - Christchurch (2)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1582738" y="1600200"/>
            <a:ext cx="7229475" cy="3935413"/>
          </a:xfrm>
        </p:spPr>
        <p:txBody>
          <a:bodyPr/>
          <a:lstStyle/>
          <a:p>
            <a:pPr marL="0" lvl="0" indent="0" eaLnBrk="1" hangingPunct="1">
              <a:buNone/>
            </a:pPr>
            <a:r>
              <a:rPr lang="en-NZ" sz="2000" dirty="0" smtClean="0"/>
              <a:t>Housing situation after the earthquakes: </a:t>
            </a:r>
          </a:p>
          <a:p>
            <a:pPr lvl="0" eaLnBrk="1" hangingPunct="1"/>
            <a:r>
              <a:rPr lang="en-NZ" dirty="0" smtClean="0"/>
              <a:t>Damage </a:t>
            </a:r>
            <a:r>
              <a:rPr lang="en-NZ" dirty="0"/>
              <a:t>to about 90% of dwellings; and a total loss of 12,000 houses (red zoned + other uninhabitable)</a:t>
            </a:r>
          </a:p>
          <a:p>
            <a:r>
              <a:rPr lang="en-NZ" dirty="0" smtClean="0"/>
              <a:t>Less </a:t>
            </a:r>
            <a:r>
              <a:rPr lang="en-NZ" dirty="0"/>
              <a:t>than 25% of new tenancies are rented for less than $300 a </a:t>
            </a:r>
            <a:r>
              <a:rPr lang="en-NZ" dirty="0" smtClean="0"/>
              <a:t>week</a:t>
            </a:r>
          </a:p>
          <a:p>
            <a:r>
              <a:rPr lang="en-NZ" dirty="0" smtClean="0"/>
              <a:t>CCC stock reduced by 400 to 2200 (red zoned, damaged); HNZC stock reduced 500 to 5500  (red zoned, damaged)</a:t>
            </a:r>
          </a:p>
          <a:p>
            <a:endParaRPr lang="en-NZ" dirty="0"/>
          </a:p>
          <a:p>
            <a:pPr lvl="0"/>
            <a:endParaRPr lang="en-NZ" dirty="0" smtClean="0"/>
          </a:p>
          <a:p>
            <a:pPr eaLnBrk="1" hangingPunct="1"/>
            <a:endParaRPr lang="en-US" dirty="0" smtClean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5334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 Unicode MS" pitchFamily="34" charset="-128"/>
              </a:rPr>
              <a:t>Agency Roles 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1582738" y="1600200"/>
            <a:ext cx="7229475" cy="393541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Unicode MS" pitchFamily="34" charset="-128"/>
              </a:rPr>
              <a:t>CERA – earthquake-related housing issues: repair and rebuild of damaged homes; recovery plans </a:t>
            </a:r>
          </a:p>
          <a:p>
            <a:pPr eaLnBrk="1" hangingPunct="1"/>
            <a:r>
              <a:rPr lang="en-US" dirty="0" smtClean="0">
                <a:latin typeface="Arial Unicode MS" pitchFamily="34" charset="-128"/>
              </a:rPr>
              <a:t>MBIE – national overview on housing affordability and quality, and building system improvements</a:t>
            </a:r>
          </a:p>
          <a:p>
            <a:pPr eaLnBrk="1" hangingPunct="1"/>
            <a:r>
              <a:rPr lang="en-US" dirty="0" smtClean="0">
                <a:latin typeface="Arial Unicode MS" pitchFamily="34" charset="-128"/>
              </a:rPr>
              <a:t>Joint CERA-MBIE Housing Recovery Programme</a:t>
            </a:r>
          </a:p>
          <a:p>
            <a:pPr eaLnBrk="1" hangingPunct="1"/>
            <a:r>
              <a:rPr lang="en-US" dirty="0" smtClean="0">
                <a:latin typeface="Arial Unicode MS" pitchFamily="34" charset="-128"/>
              </a:rPr>
              <a:t>CDHB – keep abreast of issues and identify local solutions</a:t>
            </a:r>
          </a:p>
          <a:p>
            <a:pPr eaLnBrk="1" hangingPunct="1"/>
            <a:r>
              <a:rPr lang="en-US" dirty="0" smtClean="0">
                <a:latin typeface="Arial Unicode MS" pitchFamily="34" charset="-128"/>
              </a:rPr>
              <a:t>Other agencies have key roles – e.g. local government  and planning </a:t>
            </a:r>
          </a:p>
        </p:txBody>
      </p:sp>
    </p:spTree>
    <p:extLst>
      <p:ext uri="{BB962C8B-B14F-4D97-AF65-F5344CB8AC3E}">
        <p14:creationId xmlns:p14="http://schemas.microsoft.com/office/powerpoint/2010/main" val="302887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 Unicode MS" pitchFamily="34" charset="-128"/>
              </a:rPr>
              <a:t>Three major housing issues 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1582738" y="1600200"/>
            <a:ext cx="7229475" cy="39354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latin typeface="Arial Unicode MS" pitchFamily="34" charset="-128"/>
              </a:rPr>
              <a:t>Following slides will look at three major housing issues in greater Christchurch: </a:t>
            </a:r>
          </a:p>
          <a:p>
            <a:pPr eaLnBrk="1" hangingPunct="1"/>
            <a:r>
              <a:rPr lang="en-US" dirty="0" smtClean="0">
                <a:latin typeface="Arial Unicode MS" pitchFamily="34" charset="-128"/>
              </a:rPr>
              <a:t>Rental affordability and availability </a:t>
            </a:r>
          </a:p>
          <a:p>
            <a:pPr eaLnBrk="1" hangingPunct="1"/>
            <a:r>
              <a:rPr lang="en-US" dirty="0" smtClean="0">
                <a:latin typeface="Arial Unicode MS" pitchFamily="34" charset="-128"/>
              </a:rPr>
              <a:t>Housing availability for most vulnerable</a:t>
            </a:r>
          </a:p>
          <a:p>
            <a:pPr eaLnBrk="1" hangingPunct="1"/>
            <a:r>
              <a:rPr lang="en-US" dirty="0" smtClean="0">
                <a:latin typeface="Arial Unicode MS" pitchFamily="34" charset="-128"/>
              </a:rPr>
              <a:t>Damaged houses/quality </a:t>
            </a:r>
          </a:p>
        </p:txBody>
      </p:sp>
    </p:spTree>
    <p:extLst>
      <p:ext uri="{BB962C8B-B14F-4D97-AF65-F5344CB8AC3E}">
        <p14:creationId xmlns:p14="http://schemas.microsoft.com/office/powerpoint/2010/main" val="730578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Arial Unicode MS" pitchFamily="34" charset="-128"/>
              </a:rPr>
              <a:t>Issue One:</a:t>
            </a:r>
            <a:br>
              <a:rPr lang="en-US" sz="3200" dirty="0" smtClean="0">
                <a:latin typeface="Arial Unicode MS" pitchFamily="34" charset="-128"/>
              </a:rPr>
            </a:br>
            <a:r>
              <a:rPr lang="en-US" sz="3200" dirty="0" smtClean="0">
                <a:latin typeface="Arial Unicode MS" pitchFamily="34" charset="-128"/>
              </a:rPr>
              <a:t>Rental affordability and availability 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1582738" y="1600200"/>
            <a:ext cx="7229475" cy="393541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Unicode MS" pitchFamily="34" charset="-128"/>
              </a:rPr>
              <a:t>Issue: rising rents and less availability increases stress, housing-related poverty, overcrowding and homelessness</a:t>
            </a:r>
          </a:p>
          <a:p>
            <a:pPr eaLnBrk="1" hangingPunct="1"/>
            <a:r>
              <a:rPr lang="en-US" dirty="0" smtClean="0">
                <a:latin typeface="Arial Unicode MS" pitchFamily="34" charset="-128"/>
              </a:rPr>
              <a:t>Evidence: </a:t>
            </a:r>
          </a:p>
          <a:p>
            <a:pPr lvl="1" eaLnBrk="1" hangingPunct="1"/>
            <a:r>
              <a:rPr lang="en-US" dirty="0" smtClean="0">
                <a:latin typeface="Arial Unicode MS" pitchFamily="34" charset="-128"/>
              </a:rPr>
              <a:t>average rents have increased by 44% since the earthquakes</a:t>
            </a:r>
          </a:p>
          <a:p>
            <a:pPr lvl="1" eaLnBrk="1" hangingPunct="1"/>
            <a:r>
              <a:rPr lang="en-US" dirty="0" smtClean="0">
                <a:latin typeface="Arial Unicode MS" pitchFamily="34" charset="-128"/>
              </a:rPr>
              <a:t>number of new bonds lodged has dropped to lowest level since 1998;</a:t>
            </a:r>
          </a:p>
          <a:p>
            <a:pPr lvl="1" eaLnBrk="1" hangingPunct="1"/>
            <a:r>
              <a:rPr lang="en-US" dirty="0" smtClean="0">
                <a:latin typeface="Arial Unicode MS" pitchFamily="34" charset="-128"/>
              </a:rPr>
              <a:t>CERA’s Community Well-Being survey results shows housing stress is an issue</a:t>
            </a:r>
          </a:p>
        </p:txBody>
      </p:sp>
    </p:spTree>
    <p:extLst>
      <p:ext uri="{BB962C8B-B14F-4D97-AF65-F5344CB8AC3E}">
        <p14:creationId xmlns:p14="http://schemas.microsoft.com/office/powerpoint/2010/main" val="2201249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Arial Unicode MS" pitchFamily="34" charset="-128"/>
              </a:rPr>
              <a:t>Rental affordability and availability (2)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1582738" y="1600200"/>
            <a:ext cx="7229475" cy="393541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Unicode MS" pitchFamily="34" charset="-128"/>
              </a:rPr>
              <a:t>Agency responses: </a:t>
            </a:r>
          </a:p>
          <a:p>
            <a:pPr lvl="1" eaLnBrk="1" hangingPunct="1"/>
            <a:r>
              <a:rPr lang="en-US" dirty="0" smtClean="0">
                <a:latin typeface="Arial Unicode MS" pitchFamily="34" charset="-128"/>
              </a:rPr>
              <a:t>Temporary villages (124 houses over 4 villages); Temporary Accommodation Assistance – 937 households at present</a:t>
            </a:r>
          </a:p>
          <a:p>
            <a:pPr lvl="1" eaLnBrk="1" hangingPunct="1"/>
            <a:r>
              <a:rPr lang="en-US" dirty="0" smtClean="0">
                <a:latin typeface="Arial Unicode MS" pitchFamily="34" charset="-128"/>
              </a:rPr>
              <a:t>$75 million new housing fund </a:t>
            </a:r>
          </a:p>
          <a:p>
            <a:pPr lvl="1" eaLnBrk="1" hangingPunct="1"/>
            <a:r>
              <a:rPr lang="en-US" dirty="0" smtClean="0">
                <a:latin typeface="Arial Unicode MS" pitchFamily="34" charset="-128"/>
              </a:rPr>
              <a:t>Awatea development – 275 houses, potential development of 350 Colombo and 36 Welles Sts, other projects</a:t>
            </a:r>
          </a:p>
          <a:p>
            <a:pPr lvl="1" eaLnBrk="1" hangingPunct="1"/>
            <a:r>
              <a:rPr lang="en-US" dirty="0" smtClean="0">
                <a:latin typeface="Arial Unicode MS" pitchFamily="34" charset="-128"/>
              </a:rPr>
              <a:t>Land Use Recovery Plan – easier for affordable housing developments</a:t>
            </a:r>
            <a:endParaRPr lang="en-US" dirty="0">
              <a:latin typeface="Arial Unicode MS" pitchFamily="34" charset="-128"/>
            </a:endParaRPr>
          </a:p>
          <a:p>
            <a:pPr eaLnBrk="1" hangingPunct="1"/>
            <a:r>
              <a:rPr lang="en-US" dirty="0" smtClean="0">
                <a:latin typeface="Arial Unicode MS" pitchFamily="34" charset="-128"/>
              </a:rPr>
              <a:t>Forecast:  rental affordability will worsen this year, plateau and start to improve 2015/16 onwards, market stability by 2019</a:t>
            </a:r>
          </a:p>
        </p:txBody>
      </p:sp>
    </p:spTree>
    <p:extLst>
      <p:ext uri="{BB962C8B-B14F-4D97-AF65-F5344CB8AC3E}">
        <p14:creationId xmlns:p14="http://schemas.microsoft.com/office/powerpoint/2010/main" val="2201249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Arial Unicode MS" pitchFamily="34" charset="-128"/>
              </a:rPr>
              <a:t>Christchurch rents forecast 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1582738" y="1600200"/>
            <a:ext cx="7229475" cy="3935413"/>
          </a:xfrm>
        </p:spPr>
        <p:txBody>
          <a:bodyPr/>
          <a:lstStyle/>
          <a:p>
            <a:pPr marL="0" lvl="0" indent="0" eaLnBrk="1" hangingPunct="1">
              <a:buNone/>
            </a:pPr>
            <a:r>
              <a:rPr lang="en-NZ" sz="1600" dirty="0" smtClean="0"/>
              <a:t>By early 2015, rents will be on par with Auckland’s:</a:t>
            </a:r>
          </a:p>
          <a:p>
            <a:pPr marL="0" lvl="0" indent="0" eaLnBrk="1" hangingPunct="1">
              <a:buNone/>
            </a:pPr>
            <a:endParaRPr lang="en-NZ" sz="2000" dirty="0" smtClean="0"/>
          </a:p>
          <a:p>
            <a:pPr marL="0" lvl="0" indent="0" eaLnBrk="1" hangingPunct="1">
              <a:buNone/>
            </a:pPr>
            <a:endParaRPr lang="en-NZ" sz="2000" dirty="0" smtClean="0"/>
          </a:p>
          <a:p>
            <a:pPr lvl="0" eaLnBrk="1" hangingPunct="1"/>
            <a:endParaRPr lang="en-NZ" dirty="0" smtClean="0"/>
          </a:p>
          <a:p>
            <a:pPr eaLnBrk="1" hangingPunct="1"/>
            <a:endParaRPr lang="en-US" dirty="0" smtClean="0">
              <a:latin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948657"/>
            <a:ext cx="6169819" cy="42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500314"/>
            <a:ext cx="5062537" cy="293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172579"/>
      </p:ext>
    </p:extLst>
  </p:cSld>
  <p:clrMapOvr>
    <a:masterClrMapping/>
  </p:clrMapOvr>
</p:sld>
</file>

<file path=ppt/theme/theme1.xml><?xml version="1.0" encoding="utf-8"?>
<a:theme xmlns:a="http://schemas.openxmlformats.org/drawingml/2006/main" name="CERA_PPT Template_GENER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3399</TotalTime>
  <Words>849</Words>
  <Application>Microsoft Office PowerPoint</Application>
  <PresentationFormat>On-screen Show (4:3)</PresentationFormat>
  <Paragraphs>85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CERA_PPT Template_GENERIC</vt:lpstr>
      <vt:lpstr>Housing Recovery   Presentation to Community and Public Health  Advisory Committee  29 April 2014</vt:lpstr>
      <vt:lpstr>Today’s presentation</vt:lpstr>
      <vt:lpstr>Housing Overview - Christchurch</vt:lpstr>
      <vt:lpstr>Housing Overview - Christchurch (2)</vt:lpstr>
      <vt:lpstr>Agency Roles </vt:lpstr>
      <vt:lpstr>Three major housing issues </vt:lpstr>
      <vt:lpstr>Issue One: Rental affordability and availability </vt:lpstr>
      <vt:lpstr>Rental affordability and availability (2)</vt:lpstr>
      <vt:lpstr>Christchurch rents forecast </vt:lpstr>
      <vt:lpstr>Issue Two:  Housing for most vulnerable</vt:lpstr>
      <vt:lpstr>Housing for most vulnerable (2)</vt:lpstr>
      <vt:lpstr>Damaged land and houses/quality </vt:lpstr>
      <vt:lpstr>Damaged houses/quality (2)</vt:lpstr>
      <vt:lpstr>Discussion and Questions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CERA template: Powerpoint presentation "Built"</dc:title>
  <dc:creator>Nicole Randall</dc:creator>
  <cp:lastModifiedBy>Max Rashbrooke</cp:lastModifiedBy>
  <cp:revision>39</cp:revision>
  <cp:lastPrinted>2014-04-16T20:55:35Z</cp:lastPrinted>
  <dcterms:created xsi:type="dcterms:W3CDTF">2012-06-11T22:20:41Z</dcterms:created>
  <dcterms:modified xsi:type="dcterms:W3CDTF">2014-05-08T04:14:23Z</dcterms:modified>
</cp:coreProperties>
</file>